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handoutMasterIdLst>
    <p:handoutMasterId r:id="rId14"/>
  </p:handoutMasterIdLst>
  <p:sldIdLst>
    <p:sldId id="263" r:id="rId6"/>
    <p:sldId id="258" r:id="rId7"/>
    <p:sldId id="287" r:id="rId8"/>
    <p:sldId id="337" r:id="rId9"/>
    <p:sldId id="320" r:id="rId10"/>
    <p:sldId id="288" r:id="rId11"/>
    <p:sldId id="32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463E39"/>
    <a:srgbClr val="E2412E"/>
    <a:srgbClr val="E8A611"/>
    <a:srgbClr val="382F6D"/>
    <a:srgbClr val="0C1D2F"/>
    <a:srgbClr val="2B73AB"/>
    <a:srgbClr val="417E66"/>
    <a:srgbClr val="4B9074"/>
    <a:srgbClr val="2E9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4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ugarcreekcapital-my.sharepoint.com/personal/pgilman_sugarcreekcapital_com/Documents/Desktop/Deal%20Comparisons%20Credit%20vs%20No%20Cred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ugarcreekcapital-my.sharepoint.com/personal/pgilman_sugarcreekcapital_com/Documents/Desktop/Deal%20Comparisons%20Credit%20vs%20No%20Cred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ugarcreekcapital-my.sharepoint.com/personal/pgilman_sugarcreekcapital_com/Documents/Desktop/Deal%20Comparisons%20Credit%20vs%20No%20Credi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 perc opt'!$A$2</c:f>
              <c:strCache>
                <c:ptCount val="1"/>
                <c:pt idx="0">
                  <c:v>Fed Equity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opt'!$C$2</c:f>
              <c:numCache>
                <c:formatCode>_("$"* #,##0_);_("$"* \(#,##0\);_("$"* "-"??_);_(@_)</c:formatCode>
                <c:ptCount val="1"/>
                <c:pt idx="0">
                  <c:v>7650000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7-4542-9BB2-9398E72318EF}"/>
            </c:ext>
          </c:extLst>
        </c:ser>
        <c:ser>
          <c:idx val="1"/>
          <c:order val="1"/>
          <c:tx>
            <c:strRef>
              <c:f>'9 perc opt'!$A$3</c:f>
              <c:strCache>
                <c:ptCount val="1"/>
                <c:pt idx="0">
                  <c:v>State Equity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opt'!$C$3</c:f>
              <c:numCache>
                <c:formatCode>_("$"* #,##0_);_("$"* \(#,##0\);_("$"* "-"??_);_(@_)</c:formatCode>
                <c:ptCount val="1"/>
                <c:pt idx="0">
                  <c:v>2925000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7-4542-9BB2-9398E72318EF}"/>
            </c:ext>
          </c:extLst>
        </c:ser>
        <c:ser>
          <c:idx val="2"/>
          <c:order val="2"/>
          <c:tx>
            <c:strRef>
              <c:f>'9 perc opt'!$A$4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2420194375373443E-2"/>
                  <c:y val="-7.1445970812914511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87-4542-9BB2-9398E7231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opt'!$C$4</c:f>
              <c:numCache>
                <c:formatCode>_("$"* #,##0_);_("$"* \(#,##0\);_("$"* "-"??_);_(@_)</c:formatCode>
                <c:ptCount val="1"/>
                <c:pt idx="0">
                  <c:v>425000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7-4542-9BB2-9398E72318EF}"/>
            </c:ext>
          </c:extLst>
        </c:ser>
        <c:ser>
          <c:idx val="3"/>
          <c:order val="3"/>
          <c:tx>
            <c:strRef>
              <c:f>'9 perc opt'!$A$5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val>
            <c:numRef>
              <c:f>'9 perc opt'!$C$5</c:f>
              <c:numCache>
                <c:formatCode>_("$"* #,##0_);_("$"* \(#,##0\);_("$"* "-"??_);_(@_)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87-4542-9BB2-9398E72318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4803615"/>
        <c:axId val="1304798623"/>
      </c:barChart>
      <c:catAx>
        <c:axId val="1304803615"/>
        <c:scaling>
          <c:orientation val="minMax"/>
        </c:scaling>
        <c:delete val="1"/>
        <c:axPos val="b"/>
        <c:majorTickMark val="out"/>
        <c:minorTickMark val="none"/>
        <c:tickLblPos val="nextTo"/>
        <c:crossAx val="1304798623"/>
        <c:crosses val="autoZero"/>
        <c:auto val="1"/>
        <c:lblAlgn val="ctr"/>
        <c:lblOffset val="100"/>
        <c:noMultiLvlLbl val="0"/>
      </c:catAx>
      <c:valAx>
        <c:axId val="1304798623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30480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 perc opt'!$A$2</c:f>
              <c:strCache>
                <c:ptCount val="1"/>
                <c:pt idx="0">
                  <c:v>Fed Equity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opt'!$B$2</c:f>
              <c:numCache>
                <c:formatCode>_("$"* #,##0_);_("$"* \(#,##0\);_("$"* "-"??_);_(@_)</c:formatCode>
                <c:ptCount val="1"/>
                <c:pt idx="0">
                  <c:v>7650000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1-4FA4-9A8F-9CFCC5A0DFA2}"/>
            </c:ext>
          </c:extLst>
        </c:ser>
        <c:ser>
          <c:idx val="1"/>
          <c:order val="1"/>
          <c:tx>
            <c:strRef>
              <c:f>'9 perc opt'!$A$3</c:f>
              <c:strCache>
                <c:ptCount val="1"/>
                <c:pt idx="0">
                  <c:v>State Equity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val>
            <c:numRef>
              <c:f>'9 perc opt'!$B$3</c:f>
              <c:numCache>
                <c:formatCode>_("$"* #,##0_);_("$"* \(#,##0\);_("$"* "-"??_);_(@_)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1-4FA4-9A8F-9CFCC5A0DFA2}"/>
            </c:ext>
          </c:extLst>
        </c:ser>
        <c:ser>
          <c:idx val="2"/>
          <c:order val="2"/>
          <c:tx>
            <c:strRef>
              <c:f>'9 perc opt'!$A$4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opt'!$B$4</c:f>
              <c:numCache>
                <c:formatCode>_("$"* #,##0_);_("$"* \(#,##0\);_("$"* "-"??_);_(@_)</c:formatCode>
                <c:ptCount val="1"/>
                <c:pt idx="0">
                  <c:v>1250000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1-4FA4-9A8F-9CFCC5A0DFA2}"/>
            </c:ext>
          </c:extLst>
        </c:ser>
        <c:ser>
          <c:idx val="3"/>
          <c:order val="3"/>
          <c:tx>
            <c:strRef>
              <c:f>'9 perc opt'!$A$5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opt'!$B$5</c:f>
              <c:numCache>
                <c:formatCode>_("$"* #,##0_);_("$"* \(#,##0\);_("$"* "-"??_);_(@_)</c:formatCode>
                <c:ptCount val="1"/>
                <c:pt idx="0">
                  <c:v>2100000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1-4FA4-9A8F-9CFCC5A0DF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2721551"/>
        <c:axId val="332730287"/>
      </c:barChart>
      <c:catAx>
        <c:axId val="332721551"/>
        <c:scaling>
          <c:orientation val="minMax"/>
        </c:scaling>
        <c:delete val="1"/>
        <c:axPos val="b"/>
        <c:majorTickMark val="out"/>
        <c:minorTickMark val="none"/>
        <c:tickLblPos val="nextTo"/>
        <c:crossAx val="332730287"/>
        <c:crosses val="autoZero"/>
        <c:auto val="1"/>
        <c:lblAlgn val="ctr"/>
        <c:lblOffset val="100"/>
        <c:noMultiLvlLbl val="0"/>
      </c:catAx>
      <c:valAx>
        <c:axId val="332730287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33272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 perc opt'!$A$2</c:f>
              <c:strCache>
                <c:ptCount val="1"/>
                <c:pt idx="0">
                  <c:v>Fed Equity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opt'!$D$2</c:f>
              <c:numCache>
                <c:formatCode>_("$"* #,##0_);_("$"* \(#,##0\);_("$"* "-"??_);_(@_)</c:formatCode>
                <c:ptCount val="1"/>
                <c:pt idx="0">
                  <c:v>5100000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D-476B-AF5D-43255A820A22}"/>
            </c:ext>
          </c:extLst>
        </c:ser>
        <c:ser>
          <c:idx val="1"/>
          <c:order val="1"/>
          <c:tx>
            <c:strRef>
              <c:f>'9 perc opt'!$A$3</c:f>
              <c:strCache>
                <c:ptCount val="1"/>
                <c:pt idx="0">
                  <c:v>State Equity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opt'!$D$3</c:f>
              <c:numCache>
                <c:formatCode>_("$"* #,##0_);_("$"* \(#,##0\);_("$"* "-"??_);_(@_)</c:formatCode>
                <c:ptCount val="1"/>
                <c:pt idx="0">
                  <c:v>3900000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D-476B-AF5D-43255A820A22}"/>
            </c:ext>
          </c:extLst>
        </c:ser>
        <c:ser>
          <c:idx val="2"/>
          <c:order val="2"/>
          <c:tx>
            <c:strRef>
              <c:f>'9 perc opt'!$A$4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opt'!$D$4</c:f>
              <c:numCache>
                <c:formatCode>_("$"* #,##0_);_("$"* \(#,##0\);_("$"* "-"??_);_(@_)</c:formatCode>
                <c:ptCount val="1"/>
                <c:pt idx="0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D-476B-AF5D-43255A820A22}"/>
            </c:ext>
          </c:extLst>
        </c:ser>
        <c:ser>
          <c:idx val="3"/>
          <c:order val="3"/>
          <c:tx>
            <c:strRef>
              <c:f>'9 perc opt'!$A$5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'9 perc opt'!$D$5</c:f>
              <c:numCache>
                <c:formatCode>_("$"* #,##0_);_("$"* \(#,##0\);_("$"* "-"??_);_(@_)</c:formatCode>
                <c:ptCount val="1"/>
                <c:pt idx="0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AD-476B-AF5D-43255A820A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5477599"/>
        <c:axId val="1045476767"/>
      </c:barChart>
      <c:catAx>
        <c:axId val="1045477599"/>
        <c:scaling>
          <c:orientation val="minMax"/>
        </c:scaling>
        <c:delete val="1"/>
        <c:axPos val="b"/>
        <c:majorTickMark val="out"/>
        <c:minorTickMark val="none"/>
        <c:tickLblPos val="nextTo"/>
        <c:crossAx val="1045476767"/>
        <c:crosses val="autoZero"/>
        <c:auto val="1"/>
        <c:lblAlgn val="ctr"/>
        <c:lblOffset val="100"/>
        <c:noMultiLvlLbl val="0"/>
      </c:catAx>
      <c:valAx>
        <c:axId val="1045476767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4547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A35CC-7818-4560-8379-A759C48BA194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FF794C-2117-4DDD-99F5-1C38BB5409A1}">
      <dgm:prSet phldrT="[Text]"/>
      <dgm:spPr/>
      <dgm:t>
        <a:bodyPr/>
        <a:lstStyle/>
        <a:p>
          <a:r>
            <a:rPr lang="en-US" dirty="0"/>
            <a:t>State authorizes HFA to make annual awards</a:t>
          </a:r>
        </a:p>
      </dgm:t>
    </dgm:pt>
    <dgm:pt modelId="{41F957B0-3387-4475-883C-E3FCB6F0DC9F}" type="parTrans" cxnId="{5243ED0A-3CC2-4768-A354-D753AE484AB6}">
      <dgm:prSet/>
      <dgm:spPr/>
      <dgm:t>
        <a:bodyPr/>
        <a:lstStyle/>
        <a:p>
          <a:endParaRPr lang="en-US"/>
        </a:p>
      </dgm:t>
    </dgm:pt>
    <dgm:pt modelId="{038C3666-5C5B-44A3-BC24-1951B50C2031}" type="sibTrans" cxnId="{5243ED0A-3CC2-4768-A354-D753AE484AB6}">
      <dgm:prSet/>
      <dgm:spPr/>
      <dgm:t>
        <a:bodyPr/>
        <a:lstStyle/>
        <a:p>
          <a:endParaRPr lang="en-US"/>
        </a:p>
      </dgm:t>
    </dgm:pt>
    <dgm:pt modelId="{0709A295-B089-4609-91AB-31A3278B9E25}">
      <dgm:prSet phldrT="[Text]"/>
      <dgm:spPr/>
      <dgm:t>
        <a:bodyPr/>
        <a:lstStyle/>
        <a:p>
          <a:r>
            <a:rPr lang="en-US" dirty="0"/>
            <a:t>HFA sets real estate standards and competitive criteria (QAP)</a:t>
          </a:r>
        </a:p>
      </dgm:t>
    </dgm:pt>
    <dgm:pt modelId="{AEC3EA02-C4D9-43E3-A88C-62AFDF9DFEBB}" type="parTrans" cxnId="{224810B2-CE63-40C9-9521-923CE8981B10}">
      <dgm:prSet/>
      <dgm:spPr/>
      <dgm:t>
        <a:bodyPr/>
        <a:lstStyle/>
        <a:p>
          <a:endParaRPr lang="en-US"/>
        </a:p>
      </dgm:t>
    </dgm:pt>
    <dgm:pt modelId="{B692867C-2D06-40B6-BB21-E3D733EFBA68}" type="sibTrans" cxnId="{224810B2-CE63-40C9-9521-923CE8981B10}">
      <dgm:prSet/>
      <dgm:spPr/>
      <dgm:t>
        <a:bodyPr/>
        <a:lstStyle/>
        <a:p>
          <a:endParaRPr lang="en-US"/>
        </a:p>
      </dgm:t>
    </dgm:pt>
    <dgm:pt modelId="{1457D8B8-EF33-422D-9866-F3D86E70F7F3}">
      <dgm:prSet phldrT="[Text]"/>
      <dgm:spPr/>
      <dgm:t>
        <a:bodyPr/>
        <a:lstStyle/>
        <a:p>
          <a:r>
            <a:rPr lang="en-US" dirty="0"/>
            <a:t>HFA already has strong, existing competitive federal funding pool</a:t>
          </a:r>
        </a:p>
      </dgm:t>
    </dgm:pt>
    <dgm:pt modelId="{B385AD41-B1C4-48BF-AA17-023956871E29}" type="parTrans" cxnId="{DCB03EFF-F786-414A-9DBE-1A994E783DFC}">
      <dgm:prSet/>
      <dgm:spPr/>
      <dgm:t>
        <a:bodyPr/>
        <a:lstStyle/>
        <a:p>
          <a:endParaRPr lang="en-US"/>
        </a:p>
      </dgm:t>
    </dgm:pt>
    <dgm:pt modelId="{2BB467E0-BA28-488E-AC20-0F26633B5B78}" type="sibTrans" cxnId="{DCB03EFF-F786-414A-9DBE-1A994E783DFC}">
      <dgm:prSet/>
      <dgm:spPr/>
      <dgm:t>
        <a:bodyPr/>
        <a:lstStyle/>
        <a:p>
          <a:endParaRPr lang="en-US"/>
        </a:p>
      </dgm:t>
    </dgm:pt>
    <dgm:pt modelId="{D1C279AE-8166-457D-9B15-65DF7D037CF3}">
      <dgm:prSet phldrT="[Text]"/>
      <dgm:spPr/>
      <dgm:t>
        <a:bodyPr/>
        <a:lstStyle/>
        <a:p>
          <a:r>
            <a:rPr lang="en-US" dirty="0"/>
            <a:t>Developers compete annually for HFA credits</a:t>
          </a:r>
        </a:p>
      </dgm:t>
    </dgm:pt>
    <dgm:pt modelId="{2A726BB0-EC41-4D4A-80AE-26F879CFE41B}" type="parTrans" cxnId="{6ABA549E-6792-4D50-BD5E-53BC5DB9F9E8}">
      <dgm:prSet/>
      <dgm:spPr/>
      <dgm:t>
        <a:bodyPr/>
        <a:lstStyle/>
        <a:p>
          <a:endParaRPr lang="en-US"/>
        </a:p>
      </dgm:t>
    </dgm:pt>
    <dgm:pt modelId="{169AA27F-A36F-4A4A-AF67-ADA63283C65D}" type="sibTrans" cxnId="{6ABA549E-6792-4D50-BD5E-53BC5DB9F9E8}">
      <dgm:prSet/>
      <dgm:spPr/>
      <dgm:t>
        <a:bodyPr/>
        <a:lstStyle/>
        <a:p>
          <a:endParaRPr lang="en-US"/>
        </a:p>
      </dgm:t>
    </dgm:pt>
    <dgm:pt modelId="{FC7900AD-2F3D-4EA4-88F3-9EC0C8E93A99}">
      <dgm:prSet phldrT="[Text]"/>
      <dgm:spPr/>
      <dgm:t>
        <a:bodyPr/>
        <a:lstStyle/>
        <a:p>
          <a:r>
            <a:rPr lang="en-US" dirty="0"/>
            <a:t>HFA does intensive underwriting, construction, and policy review</a:t>
          </a:r>
        </a:p>
      </dgm:t>
    </dgm:pt>
    <dgm:pt modelId="{DDE7B12F-91BB-406F-88D8-662D898F471C}" type="parTrans" cxnId="{6A440EE3-A29B-4F67-9F63-2DD0A7C3BBD3}">
      <dgm:prSet/>
      <dgm:spPr/>
      <dgm:t>
        <a:bodyPr/>
        <a:lstStyle/>
        <a:p>
          <a:endParaRPr lang="en-US"/>
        </a:p>
      </dgm:t>
    </dgm:pt>
    <dgm:pt modelId="{D2CF0770-D218-47E8-94F3-728CDB973F6E}" type="sibTrans" cxnId="{6A440EE3-A29B-4F67-9F63-2DD0A7C3BBD3}">
      <dgm:prSet/>
      <dgm:spPr/>
      <dgm:t>
        <a:bodyPr/>
        <a:lstStyle/>
        <a:p>
          <a:endParaRPr lang="en-US"/>
        </a:p>
      </dgm:t>
    </dgm:pt>
    <dgm:pt modelId="{CA323DAE-5AD8-4F09-B324-91258B8DA822}">
      <dgm:prSet phldrT="[Text]"/>
      <dgm:spPr/>
      <dgm:t>
        <a:bodyPr/>
        <a:lstStyle/>
        <a:p>
          <a:r>
            <a:rPr lang="en-US" dirty="0"/>
            <a:t>State credits allow HFA to stretch federal credits much further to fund more deals</a:t>
          </a:r>
        </a:p>
      </dgm:t>
    </dgm:pt>
    <dgm:pt modelId="{62C4C523-5A91-49A6-8B4C-233A4D1C7983}" type="parTrans" cxnId="{28A48FED-CE81-4176-8A38-5DD67085E083}">
      <dgm:prSet/>
      <dgm:spPr/>
      <dgm:t>
        <a:bodyPr/>
        <a:lstStyle/>
        <a:p>
          <a:endParaRPr lang="en-US"/>
        </a:p>
      </dgm:t>
    </dgm:pt>
    <dgm:pt modelId="{803419F6-DC9C-4FA4-B634-1D7692BE227B}" type="sibTrans" cxnId="{28A48FED-CE81-4176-8A38-5DD67085E083}">
      <dgm:prSet/>
      <dgm:spPr/>
      <dgm:t>
        <a:bodyPr/>
        <a:lstStyle/>
        <a:p>
          <a:endParaRPr lang="en-US"/>
        </a:p>
      </dgm:t>
    </dgm:pt>
    <dgm:pt modelId="{97CACD82-7A6F-499D-AFF6-622A4A4D3509}">
      <dgm:prSet phldrT="[Text]"/>
      <dgm:spPr/>
      <dgm:t>
        <a:bodyPr/>
        <a:lstStyle/>
        <a:p>
          <a:r>
            <a:rPr lang="en-US" dirty="0"/>
            <a:t>Awarded Developers find investors and begin construction</a:t>
          </a:r>
        </a:p>
      </dgm:t>
    </dgm:pt>
    <dgm:pt modelId="{5F52983B-C9BB-4E9F-830E-E3A0848F6BEE}" type="parTrans" cxnId="{787B0884-5ECD-4844-9C6A-82C58970FEAB}">
      <dgm:prSet/>
      <dgm:spPr/>
      <dgm:t>
        <a:bodyPr/>
        <a:lstStyle/>
        <a:p>
          <a:endParaRPr lang="en-US"/>
        </a:p>
      </dgm:t>
    </dgm:pt>
    <dgm:pt modelId="{48AD4416-5C64-412F-BDBC-E51DC86C3992}" type="sibTrans" cxnId="{787B0884-5ECD-4844-9C6A-82C58970FEAB}">
      <dgm:prSet/>
      <dgm:spPr/>
      <dgm:t>
        <a:bodyPr/>
        <a:lstStyle/>
        <a:p>
          <a:endParaRPr lang="en-US"/>
        </a:p>
      </dgm:t>
    </dgm:pt>
    <dgm:pt modelId="{E406935D-FF21-48BB-9759-9A75F6B920CA}">
      <dgm:prSet phldrT="[Text]"/>
      <dgm:spPr/>
      <dgm:t>
        <a:bodyPr/>
        <a:lstStyle/>
        <a:p>
          <a:r>
            <a:rPr lang="en-US" dirty="0"/>
            <a:t>Equity partner[s] contribute private capital to build in exchange for credits</a:t>
          </a:r>
        </a:p>
      </dgm:t>
    </dgm:pt>
    <dgm:pt modelId="{C944F9D3-B859-4B75-97E2-17B13F361F4A}" type="parTrans" cxnId="{18022A12-5FE2-4C9A-A5E6-59D047569E4D}">
      <dgm:prSet/>
      <dgm:spPr/>
      <dgm:t>
        <a:bodyPr/>
        <a:lstStyle/>
        <a:p>
          <a:endParaRPr lang="en-US"/>
        </a:p>
      </dgm:t>
    </dgm:pt>
    <dgm:pt modelId="{3880F322-CF8F-4728-9B6C-3761D5E95484}" type="sibTrans" cxnId="{18022A12-5FE2-4C9A-A5E6-59D047569E4D}">
      <dgm:prSet/>
      <dgm:spPr/>
      <dgm:t>
        <a:bodyPr/>
        <a:lstStyle/>
        <a:p>
          <a:endParaRPr lang="en-US"/>
        </a:p>
      </dgm:t>
    </dgm:pt>
    <dgm:pt modelId="{CEEDD42E-6EA6-40B3-A367-460485D3BA6D}">
      <dgm:prSet phldrT="[Text]"/>
      <dgm:spPr/>
      <dgm:t>
        <a:bodyPr/>
        <a:lstStyle/>
        <a:p>
          <a:r>
            <a:rPr lang="en-US" dirty="0"/>
            <a:t>Credits cannot be claimed until properties are built and begin lease-up</a:t>
          </a:r>
        </a:p>
      </dgm:t>
    </dgm:pt>
    <dgm:pt modelId="{3C35C3A1-5D69-491F-B048-B6F9DEFACF35}" type="parTrans" cxnId="{CBC9E343-2E30-4AD8-8E4E-C5CD4E90C3A6}">
      <dgm:prSet/>
      <dgm:spPr/>
      <dgm:t>
        <a:bodyPr/>
        <a:lstStyle/>
        <a:p>
          <a:endParaRPr lang="en-US"/>
        </a:p>
      </dgm:t>
    </dgm:pt>
    <dgm:pt modelId="{3941FA44-F5E9-4E62-B492-D7F075ED38E4}" type="sibTrans" cxnId="{CBC9E343-2E30-4AD8-8E4E-C5CD4E90C3A6}">
      <dgm:prSet/>
      <dgm:spPr/>
      <dgm:t>
        <a:bodyPr/>
        <a:lstStyle/>
        <a:p>
          <a:endParaRPr lang="en-US"/>
        </a:p>
      </dgm:t>
    </dgm:pt>
    <dgm:pt modelId="{0299DD24-15D1-45F5-8A02-B4F08F8B9B20}">
      <dgm:prSet/>
      <dgm:spPr/>
      <dgm:t>
        <a:bodyPr/>
        <a:lstStyle/>
        <a:p>
          <a:r>
            <a:rPr lang="en-US" dirty="0"/>
            <a:t>State credits simply piggyback on the existing, established infrastructure</a:t>
          </a:r>
        </a:p>
      </dgm:t>
    </dgm:pt>
    <dgm:pt modelId="{11818946-FD3A-449A-ADD1-247143775C6B}" type="parTrans" cxnId="{68839B02-6EB3-4F33-B9DF-05E5DA6F8231}">
      <dgm:prSet/>
      <dgm:spPr/>
      <dgm:t>
        <a:bodyPr/>
        <a:lstStyle/>
        <a:p>
          <a:endParaRPr lang="en-US"/>
        </a:p>
      </dgm:t>
    </dgm:pt>
    <dgm:pt modelId="{BD053DB0-90A2-424D-B772-9BD21E488712}" type="sibTrans" cxnId="{68839B02-6EB3-4F33-B9DF-05E5DA6F8231}">
      <dgm:prSet/>
      <dgm:spPr/>
      <dgm:t>
        <a:bodyPr/>
        <a:lstStyle/>
        <a:p>
          <a:endParaRPr lang="en-US"/>
        </a:p>
      </dgm:t>
    </dgm:pt>
    <dgm:pt modelId="{5AD3B090-1040-4B8B-8B85-A80E46EBDD85}">
      <dgm:prSet/>
      <dgm:spPr/>
      <dgm:t>
        <a:bodyPr/>
        <a:lstStyle/>
        <a:p>
          <a:r>
            <a:rPr lang="en-US" dirty="0"/>
            <a:t>State credits also make bond-funded deals possible that aren’t otherwise</a:t>
          </a:r>
        </a:p>
      </dgm:t>
    </dgm:pt>
    <dgm:pt modelId="{51A3BC04-CEC0-43F5-9289-5CD422EB05C9}" type="parTrans" cxnId="{572CA669-EDB4-4D74-8489-FA58234EEC6B}">
      <dgm:prSet/>
      <dgm:spPr/>
      <dgm:t>
        <a:bodyPr/>
        <a:lstStyle/>
        <a:p>
          <a:endParaRPr lang="en-US"/>
        </a:p>
      </dgm:t>
    </dgm:pt>
    <dgm:pt modelId="{0B9178C8-07BD-4673-872F-2E8746C90357}" type="sibTrans" cxnId="{572CA669-EDB4-4D74-8489-FA58234EEC6B}">
      <dgm:prSet/>
      <dgm:spPr/>
      <dgm:t>
        <a:bodyPr/>
        <a:lstStyle/>
        <a:p>
          <a:endParaRPr lang="en-US"/>
        </a:p>
      </dgm:t>
    </dgm:pt>
    <dgm:pt modelId="{4C7FBFFF-0955-43C2-9BC4-35FFB79BC85D}">
      <dgm:prSet/>
      <dgm:spPr/>
      <dgm:t>
        <a:bodyPr/>
        <a:lstStyle/>
        <a:p>
          <a:r>
            <a:rPr lang="en-US" dirty="0"/>
            <a:t>HFA has oversight obligation for 15- to 30-year period with claw backs</a:t>
          </a:r>
        </a:p>
      </dgm:t>
    </dgm:pt>
    <dgm:pt modelId="{DF8B724D-BC7F-44B5-A01E-862DA973B281}" type="parTrans" cxnId="{23160E66-E2AD-4738-8A76-40FB571B8398}">
      <dgm:prSet/>
      <dgm:spPr/>
      <dgm:t>
        <a:bodyPr/>
        <a:lstStyle/>
        <a:p>
          <a:endParaRPr lang="en-US"/>
        </a:p>
      </dgm:t>
    </dgm:pt>
    <dgm:pt modelId="{B9ABFD60-57DF-461B-94C3-E32002F1B5F5}" type="sibTrans" cxnId="{23160E66-E2AD-4738-8A76-40FB571B8398}">
      <dgm:prSet/>
      <dgm:spPr/>
      <dgm:t>
        <a:bodyPr/>
        <a:lstStyle/>
        <a:p>
          <a:endParaRPr lang="en-US"/>
        </a:p>
      </dgm:t>
    </dgm:pt>
    <dgm:pt modelId="{56B5B6AA-27B2-4406-9EF3-C00B1C89C40C}" type="pres">
      <dgm:prSet presAssocID="{F90A35CC-7818-4560-8379-A759C48BA1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02FDB36-AC68-464C-9170-FC230195ED62}" type="pres">
      <dgm:prSet presAssocID="{AEFF794C-2117-4DDD-99F5-1C38BB5409A1}" presName="horFlow" presStyleCnt="0"/>
      <dgm:spPr/>
    </dgm:pt>
    <dgm:pt modelId="{365CB874-D4CB-4DC9-8665-619FC07B208A}" type="pres">
      <dgm:prSet presAssocID="{AEFF794C-2117-4DDD-99F5-1C38BB5409A1}" presName="bigChev" presStyleLbl="node1" presStyleIdx="0" presStyleCnt="3"/>
      <dgm:spPr/>
    </dgm:pt>
    <dgm:pt modelId="{46A272E7-0366-4DB7-AC0D-BC91441311A6}" type="pres">
      <dgm:prSet presAssocID="{AEC3EA02-C4D9-43E3-A88C-62AFDF9DFEBB}" presName="parTrans" presStyleCnt="0"/>
      <dgm:spPr/>
    </dgm:pt>
    <dgm:pt modelId="{58127878-B594-4D2D-A923-C33DC74F3CBC}" type="pres">
      <dgm:prSet presAssocID="{0709A295-B089-4609-91AB-31A3278B9E25}" presName="node" presStyleLbl="alignAccFollowNode1" presStyleIdx="0" presStyleCnt="9">
        <dgm:presLayoutVars>
          <dgm:bulletEnabled val="1"/>
        </dgm:presLayoutVars>
      </dgm:prSet>
      <dgm:spPr/>
    </dgm:pt>
    <dgm:pt modelId="{ECA7DCD0-C6E7-4FE4-B9E8-3A00A3B79635}" type="pres">
      <dgm:prSet presAssocID="{B692867C-2D06-40B6-BB21-E3D733EFBA68}" presName="sibTrans" presStyleCnt="0"/>
      <dgm:spPr/>
    </dgm:pt>
    <dgm:pt modelId="{D286970D-5F34-4836-BC2A-75F6B0EF2A71}" type="pres">
      <dgm:prSet presAssocID="{1457D8B8-EF33-422D-9866-F3D86E70F7F3}" presName="node" presStyleLbl="alignAccFollowNode1" presStyleIdx="1" presStyleCnt="9">
        <dgm:presLayoutVars>
          <dgm:bulletEnabled val="1"/>
        </dgm:presLayoutVars>
      </dgm:prSet>
      <dgm:spPr/>
    </dgm:pt>
    <dgm:pt modelId="{BE66868F-CDC3-4D48-B8C7-6DA30B9D08A6}" type="pres">
      <dgm:prSet presAssocID="{2BB467E0-BA28-488E-AC20-0F26633B5B78}" presName="sibTrans" presStyleCnt="0"/>
      <dgm:spPr/>
    </dgm:pt>
    <dgm:pt modelId="{A02602B5-E440-47A6-BEF2-925E84652F65}" type="pres">
      <dgm:prSet presAssocID="{0299DD24-15D1-45F5-8A02-B4F08F8B9B20}" presName="node" presStyleLbl="alignAccFollowNode1" presStyleIdx="2" presStyleCnt="9">
        <dgm:presLayoutVars>
          <dgm:bulletEnabled val="1"/>
        </dgm:presLayoutVars>
      </dgm:prSet>
      <dgm:spPr/>
    </dgm:pt>
    <dgm:pt modelId="{AB2E8FB9-D57F-4DD4-8CB7-61F2C285721B}" type="pres">
      <dgm:prSet presAssocID="{AEFF794C-2117-4DDD-99F5-1C38BB5409A1}" presName="vSp" presStyleCnt="0"/>
      <dgm:spPr/>
    </dgm:pt>
    <dgm:pt modelId="{D6C28465-1181-4845-A227-AC87EBC4C8B1}" type="pres">
      <dgm:prSet presAssocID="{D1C279AE-8166-457D-9B15-65DF7D037CF3}" presName="horFlow" presStyleCnt="0"/>
      <dgm:spPr/>
    </dgm:pt>
    <dgm:pt modelId="{92B5C86D-82F2-4894-BE76-D6D3460C88E2}" type="pres">
      <dgm:prSet presAssocID="{D1C279AE-8166-457D-9B15-65DF7D037CF3}" presName="bigChev" presStyleLbl="node1" presStyleIdx="1" presStyleCnt="3"/>
      <dgm:spPr/>
    </dgm:pt>
    <dgm:pt modelId="{9C457820-B2FF-4BBB-A451-C108A18F80AF}" type="pres">
      <dgm:prSet presAssocID="{DDE7B12F-91BB-406F-88D8-662D898F471C}" presName="parTrans" presStyleCnt="0"/>
      <dgm:spPr/>
    </dgm:pt>
    <dgm:pt modelId="{69A79D03-6A9A-46FB-B810-F94A6AA584CC}" type="pres">
      <dgm:prSet presAssocID="{FC7900AD-2F3D-4EA4-88F3-9EC0C8E93A99}" presName="node" presStyleLbl="alignAccFollowNode1" presStyleIdx="3" presStyleCnt="9">
        <dgm:presLayoutVars>
          <dgm:bulletEnabled val="1"/>
        </dgm:presLayoutVars>
      </dgm:prSet>
      <dgm:spPr/>
    </dgm:pt>
    <dgm:pt modelId="{15EDA392-EBF1-4442-942C-D05C109C460F}" type="pres">
      <dgm:prSet presAssocID="{D2CF0770-D218-47E8-94F3-728CDB973F6E}" presName="sibTrans" presStyleCnt="0"/>
      <dgm:spPr/>
    </dgm:pt>
    <dgm:pt modelId="{04C02478-2FEB-46E3-A4DF-D4EEC4DFE319}" type="pres">
      <dgm:prSet presAssocID="{CA323DAE-5AD8-4F09-B324-91258B8DA822}" presName="node" presStyleLbl="alignAccFollowNode1" presStyleIdx="4" presStyleCnt="9">
        <dgm:presLayoutVars>
          <dgm:bulletEnabled val="1"/>
        </dgm:presLayoutVars>
      </dgm:prSet>
      <dgm:spPr/>
    </dgm:pt>
    <dgm:pt modelId="{4F315A4F-E10F-4E37-89CD-DE33D8BC59A6}" type="pres">
      <dgm:prSet presAssocID="{803419F6-DC9C-4FA4-B634-1D7692BE227B}" presName="sibTrans" presStyleCnt="0"/>
      <dgm:spPr/>
    </dgm:pt>
    <dgm:pt modelId="{DA964610-E18B-4825-BB78-BDF5504FEC5F}" type="pres">
      <dgm:prSet presAssocID="{5AD3B090-1040-4B8B-8B85-A80E46EBDD85}" presName="node" presStyleLbl="alignAccFollowNode1" presStyleIdx="5" presStyleCnt="9">
        <dgm:presLayoutVars>
          <dgm:bulletEnabled val="1"/>
        </dgm:presLayoutVars>
      </dgm:prSet>
      <dgm:spPr/>
    </dgm:pt>
    <dgm:pt modelId="{F514B1BF-A00A-4DA1-88DD-96A521AD45ED}" type="pres">
      <dgm:prSet presAssocID="{D1C279AE-8166-457D-9B15-65DF7D037CF3}" presName="vSp" presStyleCnt="0"/>
      <dgm:spPr/>
    </dgm:pt>
    <dgm:pt modelId="{FA3CDC31-1CFD-4586-8DCE-14D3F9DC0A71}" type="pres">
      <dgm:prSet presAssocID="{97CACD82-7A6F-499D-AFF6-622A4A4D3509}" presName="horFlow" presStyleCnt="0"/>
      <dgm:spPr/>
    </dgm:pt>
    <dgm:pt modelId="{2F3B10A7-B275-40B5-9DB0-54A9C81936A8}" type="pres">
      <dgm:prSet presAssocID="{97CACD82-7A6F-499D-AFF6-622A4A4D3509}" presName="bigChev" presStyleLbl="node1" presStyleIdx="2" presStyleCnt="3"/>
      <dgm:spPr/>
    </dgm:pt>
    <dgm:pt modelId="{6AA36F24-31BB-4752-8514-C51FE52E5779}" type="pres">
      <dgm:prSet presAssocID="{C944F9D3-B859-4B75-97E2-17B13F361F4A}" presName="parTrans" presStyleCnt="0"/>
      <dgm:spPr/>
    </dgm:pt>
    <dgm:pt modelId="{9A544C98-8D0A-4145-96CB-B92AFC2B01C7}" type="pres">
      <dgm:prSet presAssocID="{E406935D-FF21-48BB-9759-9A75F6B920CA}" presName="node" presStyleLbl="alignAccFollowNode1" presStyleIdx="6" presStyleCnt="9">
        <dgm:presLayoutVars>
          <dgm:bulletEnabled val="1"/>
        </dgm:presLayoutVars>
      </dgm:prSet>
      <dgm:spPr/>
    </dgm:pt>
    <dgm:pt modelId="{4226A2B2-3BDA-4821-A2EF-F84FCC119CEC}" type="pres">
      <dgm:prSet presAssocID="{3880F322-CF8F-4728-9B6C-3761D5E95484}" presName="sibTrans" presStyleCnt="0"/>
      <dgm:spPr/>
    </dgm:pt>
    <dgm:pt modelId="{5508CAF3-E432-47DE-9435-392C1D701666}" type="pres">
      <dgm:prSet presAssocID="{CEEDD42E-6EA6-40B3-A367-460485D3BA6D}" presName="node" presStyleLbl="alignAccFollowNode1" presStyleIdx="7" presStyleCnt="9">
        <dgm:presLayoutVars>
          <dgm:bulletEnabled val="1"/>
        </dgm:presLayoutVars>
      </dgm:prSet>
      <dgm:spPr/>
    </dgm:pt>
    <dgm:pt modelId="{B5772A34-165C-4B84-948D-C74ADA1C2228}" type="pres">
      <dgm:prSet presAssocID="{3941FA44-F5E9-4E62-B492-D7F075ED38E4}" presName="sibTrans" presStyleCnt="0"/>
      <dgm:spPr/>
    </dgm:pt>
    <dgm:pt modelId="{41C44206-BAAD-4660-8A86-0EC7DC2A0222}" type="pres">
      <dgm:prSet presAssocID="{4C7FBFFF-0955-43C2-9BC4-35FFB79BC85D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68839B02-6EB3-4F33-B9DF-05E5DA6F8231}" srcId="{AEFF794C-2117-4DDD-99F5-1C38BB5409A1}" destId="{0299DD24-15D1-45F5-8A02-B4F08F8B9B20}" srcOrd="2" destOrd="0" parTransId="{11818946-FD3A-449A-ADD1-247143775C6B}" sibTransId="{BD053DB0-90A2-424D-B772-9BD21E488712}"/>
    <dgm:cxn modelId="{3FC6AC03-318E-44B1-B2F4-1C1595B83929}" type="presOf" srcId="{0299DD24-15D1-45F5-8A02-B4F08F8B9B20}" destId="{A02602B5-E440-47A6-BEF2-925E84652F65}" srcOrd="0" destOrd="0" presId="urn:microsoft.com/office/officeart/2005/8/layout/lProcess3"/>
    <dgm:cxn modelId="{5243ED0A-3CC2-4768-A354-D753AE484AB6}" srcId="{F90A35CC-7818-4560-8379-A759C48BA194}" destId="{AEFF794C-2117-4DDD-99F5-1C38BB5409A1}" srcOrd="0" destOrd="0" parTransId="{41F957B0-3387-4475-883C-E3FCB6F0DC9F}" sibTransId="{038C3666-5C5B-44A3-BC24-1951B50C2031}"/>
    <dgm:cxn modelId="{18022A12-5FE2-4C9A-A5E6-59D047569E4D}" srcId="{97CACD82-7A6F-499D-AFF6-622A4A4D3509}" destId="{E406935D-FF21-48BB-9759-9A75F6B920CA}" srcOrd="0" destOrd="0" parTransId="{C944F9D3-B859-4B75-97E2-17B13F361F4A}" sibTransId="{3880F322-CF8F-4728-9B6C-3761D5E95484}"/>
    <dgm:cxn modelId="{98C9AF19-D05F-4656-86C0-7DE9EFEA8211}" type="presOf" srcId="{5AD3B090-1040-4B8B-8B85-A80E46EBDD85}" destId="{DA964610-E18B-4825-BB78-BDF5504FEC5F}" srcOrd="0" destOrd="0" presId="urn:microsoft.com/office/officeart/2005/8/layout/lProcess3"/>
    <dgm:cxn modelId="{15C2AE24-6B72-465E-A552-0B94B27324A4}" type="presOf" srcId="{4C7FBFFF-0955-43C2-9BC4-35FFB79BC85D}" destId="{41C44206-BAAD-4660-8A86-0EC7DC2A0222}" srcOrd="0" destOrd="0" presId="urn:microsoft.com/office/officeart/2005/8/layout/lProcess3"/>
    <dgm:cxn modelId="{0B63D924-6434-4DE8-846F-1A8E2435B0FD}" type="presOf" srcId="{FC7900AD-2F3D-4EA4-88F3-9EC0C8E93A99}" destId="{69A79D03-6A9A-46FB-B810-F94A6AA584CC}" srcOrd="0" destOrd="0" presId="urn:microsoft.com/office/officeart/2005/8/layout/lProcess3"/>
    <dgm:cxn modelId="{91624B33-327B-49FF-A623-933F39EADF2B}" type="presOf" srcId="{AEFF794C-2117-4DDD-99F5-1C38BB5409A1}" destId="{365CB874-D4CB-4DC9-8665-619FC07B208A}" srcOrd="0" destOrd="0" presId="urn:microsoft.com/office/officeart/2005/8/layout/lProcess3"/>
    <dgm:cxn modelId="{4726E262-80F1-4DEB-A9B8-01C254D5B7C9}" type="presOf" srcId="{CEEDD42E-6EA6-40B3-A367-460485D3BA6D}" destId="{5508CAF3-E432-47DE-9435-392C1D701666}" srcOrd="0" destOrd="0" presId="urn:microsoft.com/office/officeart/2005/8/layout/lProcess3"/>
    <dgm:cxn modelId="{CBC9E343-2E30-4AD8-8E4E-C5CD4E90C3A6}" srcId="{97CACD82-7A6F-499D-AFF6-622A4A4D3509}" destId="{CEEDD42E-6EA6-40B3-A367-460485D3BA6D}" srcOrd="1" destOrd="0" parTransId="{3C35C3A1-5D69-491F-B048-B6F9DEFACF35}" sibTransId="{3941FA44-F5E9-4E62-B492-D7F075ED38E4}"/>
    <dgm:cxn modelId="{23160E66-E2AD-4738-8A76-40FB571B8398}" srcId="{97CACD82-7A6F-499D-AFF6-622A4A4D3509}" destId="{4C7FBFFF-0955-43C2-9BC4-35FFB79BC85D}" srcOrd="2" destOrd="0" parTransId="{DF8B724D-BC7F-44B5-A01E-862DA973B281}" sibTransId="{B9ABFD60-57DF-461B-94C3-E32002F1B5F5}"/>
    <dgm:cxn modelId="{572CA669-EDB4-4D74-8489-FA58234EEC6B}" srcId="{D1C279AE-8166-457D-9B15-65DF7D037CF3}" destId="{5AD3B090-1040-4B8B-8B85-A80E46EBDD85}" srcOrd="2" destOrd="0" parTransId="{51A3BC04-CEC0-43F5-9289-5CD422EB05C9}" sibTransId="{0B9178C8-07BD-4673-872F-2E8746C90357}"/>
    <dgm:cxn modelId="{B4358E4B-87E9-403C-BC96-A6964B613E22}" type="presOf" srcId="{CA323DAE-5AD8-4F09-B324-91258B8DA822}" destId="{04C02478-2FEB-46E3-A4DF-D4EEC4DFE319}" srcOrd="0" destOrd="0" presId="urn:microsoft.com/office/officeart/2005/8/layout/lProcess3"/>
    <dgm:cxn modelId="{29F42481-3C48-44F6-A4BB-BFBC619CFA0C}" type="presOf" srcId="{D1C279AE-8166-457D-9B15-65DF7D037CF3}" destId="{92B5C86D-82F2-4894-BE76-D6D3460C88E2}" srcOrd="0" destOrd="0" presId="urn:microsoft.com/office/officeart/2005/8/layout/lProcess3"/>
    <dgm:cxn modelId="{787B0884-5ECD-4844-9C6A-82C58970FEAB}" srcId="{F90A35CC-7818-4560-8379-A759C48BA194}" destId="{97CACD82-7A6F-499D-AFF6-622A4A4D3509}" srcOrd="2" destOrd="0" parTransId="{5F52983B-C9BB-4E9F-830E-E3A0848F6BEE}" sibTransId="{48AD4416-5C64-412F-BDBC-E51DC86C3992}"/>
    <dgm:cxn modelId="{3DB24689-806F-48DD-9688-E6874A383F25}" type="presOf" srcId="{97CACD82-7A6F-499D-AFF6-622A4A4D3509}" destId="{2F3B10A7-B275-40B5-9DB0-54A9C81936A8}" srcOrd="0" destOrd="0" presId="urn:microsoft.com/office/officeart/2005/8/layout/lProcess3"/>
    <dgm:cxn modelId="{6ABA549E-6792-4D50-BD5E-53BC5DB9F9E8}" srcId="{F90A35CC-7818-4560-8379-A759C48BA194}" destId="{D1C279AE-8166-457D-9B15-65DF7D037CF3}" srcOrd="1" destOrd="0" parTransId="{2A726BB0-EC41-4D4A-80AE-26F879CFE41B}" sibTransId="{169AA27F-A36F-4A4A-AF67-ADA63283C65D}"/>
    <dgm:cxn modelId="{224810B2-CE63-40C9-9521-923CE8981B10}" srcId="{AEFF794C-2117-4DDD-99F5-1C38BB5409A1}" destId="{0709A295-B089-4609-91AB-31A3278B9E25}" srcOrd="0" destOrd="0" parTransId="{AEC3EA02-C4D9-43E3-A88C-62AFDF9DFEBB}" sibTransId="{B692867C-2D06-40B6-BB21-E3D733EFBA68}"/>
    <dgm:cxn modelId="{6D1A1CB3-3AC0-431E-BEBF-3D522E8FE824}" type="presOf" srcId="{1457D8B8-EF33-422D-9866-F3D86E70F7F3}" destId="{D286970D-5F34-4836-BC2A-75F6B0EF2A71}" srcOrd="0" destOrd="0" presId="urn:microsoft.com/office/officeart/2005/8/layout/lProcess3"/>
    <dgm:cxn modelId="{3D5392E2-41FC-49A5-AEC9-498E6C84CA60}" type="presOf" srcId="{E406935D-FF21-48BB-9759-9A75F6B920CA}" destId="{9A544C98-8D0A-4145-96CB-B92AFC2B01C7}" srcOrd="0" destOrd="0" presId="urn:microsoft.com/office/officeart/2005/8/layout/lProcess3"/>
    <dgm:cxn modelId="{6A440EE3-A29B-4F67-9F63-2DD0A7C3BBD3}" srcId="{D1C279AE-8166-457D-9B15-65DF7D037CF3}" destId="{FC7900AD-2F3D-4EA4-88F3-9EC0C8E93A99}" srcOrd="0" destOrd="0" parTransId="{DDE7B12F-91BB-406F-88D8-662D898F471C}" sibTransId="{D2CF0770-D218-47E8-94F3-728CDB973F6E}"/>
    <dgm:cxn modelId="{3F3A0CEC-F8EF-46BB-B8EE-F773B907899F}" type="presOf" srcId="{F90A35CC-7818-4560-8379-A759C48BA194}" destId="{56B5B6AA-27B2-4406-9EF3-C00B1C89C40C}" srcOrd="0" destOrd="0" presId="urn:microsoft.com/office/officeart/2005/8/layout/lProcess3"/>
    <dgm:cxn modelId="{28A48FED-CE81-4176-8A38-5DD67085E083}" srcId="{D1C279AE-8166-457D-9B15-65DF7D037CF3}" destId="{CA323DAE-5AD8-4F09-B324-91258B8DA822}" srcOrd="1" destOrd="0" parTransId="{62C4C523-5A91-49A6-8B4C-233A4D1C7983}" sibTransId="{803419F6-DC9C-4FA4-B634-1D7692BE227B}"/>
    <dgm:cxn modelId="{BD2FC4F5-09B3-467E-BF5A-82E5436AA089}" type="presOf" srcId="{0709A295-B089-4609-91AB-31A3278B9E25}" destId="{58127878-B594-4D2D-A923-C33DC74F3CBC}" srcOrd="0" destOrd="0" presId="urn:microsoft.com/office/officeart/2005/8/layout/lProcess3"/>
    <dgm:cxn modelId="{DCB03EFF-F786-414A-9DBE-1A994E783DFC}" srcId="{AEFF794C-2117-4DDD-99F5-1C38BB5409A1}" destId="{1457D8B8-EF33-422D-9866-F3D86E70F7F3}" srcOrd="1" destOrd="0" parTransId="{B385AD41-B1C4-48BF-AA17-023956871E29}" sibTransId="{2BB467E0-BA28-488E-AC20-0F26633B5B78}"/>
    <dgm:cxn modelId="{BBB4D32F-7F64-4B04-A814-0D947CF41FD8}" type="presParOf" srcId="{56B5B6AA-27B2-4406-9EF3-C00B1C89C40C}" destId="{E02FDB36-AC68-464C-9170-FC230195ED62}" srcOrd="0" destOrd="0" presId="urn:microsoft.com/office/officeart/2005/8/layout/lProcess3"/>
    <dgm:cxn modelId="{7C3355EF-7899-4264-90CB-245E264070FF}" type="presParOf" srcId="{E02FDB36-AC68-464C-9170-FC230195ED62}" destId="{365CB874-D4CB-4DC9-8665-619FC07B208A}" srcOrd="0" destOrd="0" presId="urn:microsoft.com/office/officeart/2005/8/layout/lProcess3"/>
    <dgm:cxn modelId="{BF44C904-83FC-40B2-9350-A535403D7125}" type="presParOf" srcId="{E02FDB36-AC68-464C-9170-FC230195ED62}" destId="{46A272E7-0366-4DB7-AC0D-BC91441311A6}" srcOrd="1" destOrd="0" presId="urn:microsoft.com/office/officeart/2005/8/layout/lProcess3"/>
    <dgm:cxn modelId="{EA193301-9AF3-4B62-AEB2-8A73CCB89225}" type="presParOf" srcId="{E02FDB36-AC68-464C-9170-FC230195ED62}" destId="{58127878-B594-4D2D-A923-C33DC74F3CBC}" srcOrd="2" destOrd="0" presId="urn:microsoft.com/office/officeart/2005/8/layout/lProcess3"/>
    <dgm:cxn modelId="{5804508C-CD6D-44A4-B5FE-6726A8CE8DA3}" type="presParOf" srcId="{E02FDB36-AC68-464C-9170-FC230195ED62}" destId="{ECA7DCD0-C6E7-4FE4-B9E8-3A00A3B79635}" srcOrd="3" destOrd="0" presId="urn:microsoft.com/office/officeart/2005/8/layout/lProcess3"/>
    <dgm:cxn modelId="{067FA45A-9BF8-4703-A081-52180CE55433}" type="presParOf" srcId="{E02FDB36-AC68-464C-9170-FC230195ED62}" destId="{D286970D-5F34-4836-BC2A-75F6B0EF2A71}" srcOrd="4" destOrd="0" presId="urn:microsoft.com/office/officeart/2005/8/layout/lProcess3"/>
    <dgm:cxn modelId="{35E369EE-7E6E-47F5-A5EF-C00FDF4CDFFB}" type="presParOf" srcId="{E02FDB36-AC68-464C-9170-FC230195ED62}" destId="{BE66868F-CDC3-4D48-B8C7-6DA30B9D08A6}" srcOrd="5" destOrd="0" presId="urn:microsoft.com/office/officeart/2005/8/layout/lProcess3"/>
    <dgm:cxn modelId="{72FDA7A4-53F2-450E-ABB4-5820714919C6}" type="presParOf" srcId="{E02FDB36-AC68-464C-9170-FC230195ED62}" destId="{A02602B5-E440-47A6-BEF2-925E84652F65}" srcOrd="6" destOrd="0" presId="urn:microsoft.com/office/officeart/2005/8/layout/lProcess3"/>
    <dgm:cxn modelId="{72F742BE-6D10-44E4-8ED5-86E669AE269A}" type="presParOf" srcId="{56B5B6AA-27B2-4406-9EF3-C00B1C89C40C}" destId="{AB2E8FB9-D57F-4DD4-8CB7-61F2C285721B}" srcOrd="1" destOrd="0" presId="urn:microsoft.com/office/officeart/2005/8/layout/lProcess3"/>
    <dgm:cxn modelId="{BE1BAD42-0891-4526-A995-432E04824E8E}" type="presParOf" srcId="{56B5B6AA-27B2-4406-9EF3-C00B1C89C40C}" destId="{D6C28465-1181-4845-A227-AC87EBC4C8B1}" srcOrd="2" destOrd="0" presId="urn:microsoft.com/office/officeart/2005/8/layout/lProcess3"/>
    <dgm:cxn modelId="{4AFD2161-6D5F-43FD-9D93-5CA1E335665C}" type="presParOf" srcId="{D6C28465-1181-4845-A227-AC87EBC4C8B1}" destId="{92B5C86D-82F2-4894-BE76-D6D3460C88E2}" srcOrd="0" destOrd="0" presId="urn:microsoft.com/office/officeart/2005/8/layout/lProcess3"/>
    <dgm:cxn modelId="{B39A909B-3CDF-4904-AFE0-62C2F6C5C278}" type="presParOf" srcId="{D6C28465-1181-4845-A227-AC87EBC4C8B1}" destId="{9C457820-B2FF-4BBB-A451-C108A18F80AF}" srcOrd="1" destOrd="0" presId="urn:microsoft.com/office/officeart/2005/8/layout/lProcess3"/>
    <dgm:cxn modelId="{BFA3ACE7-C1A6-4BDE-B5C6-113347DEA8E1}" type="presParOf" srcId="{D6C28465-1181-4845-A227-AC87EBC4C8B1}" destId="{69A79D03-6A9A-46FB-B810-F94A6AA584CC}" srcOrd="2" destOrd="0" presId="urn:microsoft.com/office/officeart/2005/8/layout/lProcess3"/>
    <dgm:cxn modelId="{2C45A292-ABF1-48DA-A018-39ACF38BABB5}" type="presParOf" srcId="{D6C28465-1181-4845-A227-AC87EBC4C8B1}" destId="{15EDA392-EBF1-4442-942C-D05C109C460F}" srcOrd="3" destOrd="0" presId="urn:microsoft.com/office/officeart/2005/8/layout/lProcess3"/>
    <dgm:cxn modelId="{C0A70A96-AC1A-4EEA-A0AA-50858E1A41D1}" type="presParOf" srcId="{D6C28465-1181-4845-A227-AC87EBC4C8B1}" destId="{04C02478-2FEB-46E3-A4DF-D4EEC4DFE319}" srcOrd="4" destOrd="0" presId="urn:microsoft.com/office/officeart/2005/8/layout/lProcess3"/>
    <dgm:cxn modelId="{A1BF8E0D-11C0-4901-9BE9-1F974DDFF5A5}" type="presParOf" srcId="{D6C28465-1181-4845-A227-AC87EBC4C8B1}" destId="{4F315A4F-E10F-4E37-89CD-DE33D8BC59A6}" srcOrd="5" destOrd="0" presId="urn:microsoft.com/office/officeart/2005/8/layout/lProcess3"/>
    <dgm:cxn modelId="{ADDFA152-77CE-454F-9408-ADA90DA14755}" type="presParOf" srcId="{D6C28465-1181-4845-A227-AC87EBC4C8B1}" destId="{DA964610-E18B-4825-BB78-BDF5504FEC5F}" srcOrd="6" destOrd="0" presId="urn:microsoft.com/office/officeart/2005/8/layout/lProcess3"/>
    <dgm:cxn modelId="{AC18FEAF-6896-4BA9-8F74-954361789FBA}" type="presParOf" srcId="{56B5B6AA-27B2-4406-9EF3-C00B1C89C40C}" destId="{F514B1BF-A00A-4DA1-88DD-96A521AD45ED}" srcOrd="3" destOrd="0" presId="urn:microsoft.com/office/officeart/2005/8/layout/lProcess3"/>
    <dgm:cxn modelId="{996D3DA9-02D4-4A07-BFC0-5EFC1EA5E840}" type="presParOf" srcId="{56B5B6AA-27B2-4406-9EF3-C00B1C89C40C}" destId="{FA3CDC31-1CFD-4586-8DCE-14D3F9DC0A71}" srcOrd="4" destOrd="0" presId="urn:microsoft.com/office/officeart/2005/8/layout/lProcess3"/>
    <dgm:cxn modelId="{3613140E-34A6-48C5-A206-04D5DCBA000C}" type="presParOf" srcId="{FA3CDC31-1CFD-4586-8DCE-14D3F9DC0A71}" destId="{2F3B10A7-B275-40B5-9DB0-54A9C81936A8}" srcOrd="0" destOrd="0" presId="urn:microsoft.com/office/officeart/2005/8/layout/lProcess3"/>
    <dgm:cxn modelId="{05877CFC-0707-43D8-B354-90D8C1C980E2}" type="presParOf" srcId="{FA3CDC31-1CFD-4586-8DCE-14D3F9DC0A71}" destId="{6AA36F24-31BB-4752-8514-C51FE52E5779}" srcOrd="1" destOrd="0" presId="urn:microsoft.com/office/officeart/2005/8/layout/lProcess3"/>
    <dgm:cxn modelId="{41590CF9-D945-4A01-BCDD-1FC7C082A671}" type="presParOf" srcId="{FA3CDC31-1CFD-4586-8DCE-14D3F9DC0A71}" destId="{9A544C98-8D0A-4145-96CB-B92AFC2B01C7}" srcOrd="2" destOrd="0" presId="urn:microsoft.com/office/officeart/2005/8/layout/lProcess3"/>
    <dgm:cxn modelId="{595D8E46-A30E-489A-904E-B89C6E23B2AF}" type="presParOf" srcId="{FA3CDC31-1CFD-4586-8DCE-14D3F9DC0A71}" destId="{4226A2B2-3BDA-4821-A2EF-F84FCC119CEC}" srcOrd="3" destOrd="0" presId="urn:microsoft.com/office/officeart/2005/8/layout/lProcess3"/>
    <dgm:cxn modelId="{E3749DFF-5A09-4EEB-AF1F-7F484352D0CE}" type="presParOf" srcId="{FA3CDC31-1CFD-4586-8DCE-14D3F9DC0A71}" destId="{5508CAF3-E432-47DE-9435-392C1D701666}" srcOrd="4" destOrd="0" presId="urn:microsoft.com/office/officeart/2005/8/layout/lProcess3"/>
    <dgm:cxn modelId="{091D054D-6981-4617-B5B3-3EEA29236570}" type="presParOf" srcId="{FA3CDC31-1CFD-4586-8DCE-14D3F9DC0A71}" destId="{B5772A34-165C-4B84-948D-C74ADA1C2228}" srcOrd="5" destOrd="0" presId="urn:microsoft.com/office/officeart/2005/8/layout/lProcess3"/>
    <dgm:cxn modelId="{A1EAAC7D-3945-4F28-AB60-3D2036BD0616}" type="presParOf" srcId="{FA3CDC31-1CFD-4586-8DCE-14D3F9DC0A71}" destId="{41C44206-BAAD-4660-8A86-0EC7DC2A022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CB874-D4CB-4DC9-8665-619FC07B208A}">
      <dsp:nvSpPr>
        <dsp:cNvPr id="0" name=""/>
        <dsp:cNvSpPr/>
      </dsp:nvSpPr>
      <dsp:spPr>
        <a:xfrm>
          <a:off x="6698" y="455044"/>
          <a:ext cx="3436416" cy="13745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authorizes HFA to make annual awards</a:t>
          </a:r>
        </a:p>
      </dsp:txBody>
      <dsp:txXfrm>
        <a:off x="693981" y="455044"/>
        <a:ext cx="2061850" cy="1374566"/>
      </dsp:txXfrm>
    </dsp:sp>
    <dsp:sp modelId="{58127878-B594-4D2D-A923-C33DC74F3CBC}">
      <dsp:nvSpPr>
        <dsp:cNvPr id="0" name=""/>
        <dsp:cNvSpPr/>
      </dsp:nvSpPr>
      <dsp:spPr>
        <a:xfrm>
          <a:off x="2996380" y="571882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HFA sets real estate standards and competitive criteria (QAP)</a:t>
          </a:r>
        </a:p>
      </dsp:txBody>
      <dsp:txXfrm>
        <a:off x="3566825" y="571882"/>
        <a:ext cx="1711335" cy="1140890"/>
      </dsp:txXfrm>
    </dsp:sp>
    <dsp:sp modelId="{D286970D-5F34-4836-BC2A-75F6B0EF2A71}">
      <dsp:nvSpPr>
        <dsp:cNvPr id="0" name=""/>
        <dsp:cNvSpPr/>
      </dsp:nvSpPr>
      <dsp:spPr>
        <a:xfrm>
          <a:off x="5449294" y="571882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HFA already has strong, existing competitive federal funding pool</a:t>
          </a:r>
        </a:p>
      </dsp:txBody>
      <dsp:txXfrm>
        <a:off x="6019739" y="571882"/>
        <a:ext cx="1711335" cy="1140890"/>
      </dsp:txXfrm>
    </dsp:sp>
    <dsp:sp modelId="{A02602B5-E440-47A6-BEF2-925E84652F65}">
      <dsp:nvSpPr>
        <dsp:cNvPr id="0" name=""/>
        <dsp:cNvSpPr/>
      </dsp:nvSpPr>
      <dsp:spPr>
        <a:xfrm>
          <a:off x="7902208" y="571882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credits simply piggyback on the existing, established infrastructure</a:t>
          </a:r>
        </a:p>
      </dsp:txBody>
      <dsp:txXfrm>
        <a:off x="8472653" y="571882"/>
        <a:ext cx="1711335" cy="1140890"/>
      </dsp:txXfrm>
    </dsp:sp>
    <dsp:sp modelId="{92B5C86D-82F2-4894-BE76-D6D3460C88E2}">
      <dsp:nvSpPr>
        <dsp:cNvPr id="0" name=""/>
        <dsp:cNvSpPr/>
      </dsp:nvSpPr>
      <dsp:spPr>
        <a:xfrm>
          <a:off x="6698" y="2022050"/>
          <a:ext cx="3436416" cy="13745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Developers compete annually for HFA credits</a:t>
          </a:r>
        </a:p>
      </dsp:txBody>
      <dsp:txXfrm>
        <a:off x="693981" y="2022050"/>
        <a:ext cx="2061850" cy="1374566"/>
      </dsp:txXfrm>
    </dsp:sp>
    <dsp:sp modelId="{69A79D03-6A9A-46FB-B810-F94A6AA584CC}">
      <dsp:nvSpPr>
        <dsp:cNvPr id="0" name=""/>
        <dsp:cNvSpPr/>
      </dsp:nvSpPr>
      <dsp:spPr>
        <a:xfrm>
          <a:off x="2996380" y="2138888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HFA does intensive underwriting, construction, and policy review</a:t>
          </a:r>
        </a:p>
      </dsp:txBody>
      <dsp:txXfrm>
        <a:off x="3566825" y="2138888"/>
        <a:ext cx="1711335" cy="1140890"/>
      </dsp:txXfrm>
    </dsp:sp>
    <dsp:sp modelId="{04C02478-2FEB-46E3-A4DF-D4EEC4DFE319}">
      <dsp:nvSpPr>
        <dsp:cNvPr id="0" name=""/>
        <dsp:cNvSpPr/>
      </dsp:nvSpPr>
      <dsp:spPr>
        <a:xfrm>
          <a:off x="5449294" y="2138888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credits allow HFA to stretch federal credits much further to fund more deals</a:t>
          </a:r>
        </a:p>
      </dsp:txBody>
      <dsp:txXfrm>
        <a:off x="6019739" y="2138888"/>
        <a:ext cx="1711335" cy="1140890"/>
      </dsp:txXfrm>
    </dsp:sp>
    <dsp:sp modelId="{DA964610-E18B-4825-BB78-BDF5504FEC5F}">
      <dsp:nvSpPr>
        <dsp:cNvPr id="0" name=""/>
        <dsp:cNvSpPr/>
      </dsp:nvSpPr>
      <dsp:spPr>
        <a:xfrm>
          <a:off x="7902208" y="2138888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credits also make bond-funded deals possible that aren’t otherwise</a:t>
          </a:r>
        </a:p>
      </dsp:txBody>
      <dsp:txXfrm>
        <a:off x="8472653" y="2138888"/>
        <a:ext cx="1711335" cy="1140890"/>
      </dsp:txXfrm>
    </dsp:sp>
    <dsp:sp modelId="{2F3B10A7-B275-40B5-9DB0-54A9C81936A8}">
      <dsp:nvSpPr>
        <dsp:cNvPr id="0" name=""/>
        <dsp:cNvSpPr/>
      </dsp:nvSpPr>
      <dsp:spPr>
        <a:xfrm>
          <a:off x="6698" y="3589056"/>
          <a:ext cx="3436416" cy="13745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Awarded Developers find investors and begin construction</a:t>
          </a:r>
        </a:p>
      </dsp:txBody>
      <dsp:txXfrm>
        <a:off x="693981" y="3589056"/>
        <a:ext cx="2061850" cy="1374566"/>
      </dsp:txXfrm>
    </dsp:sp>
    <dsp:sp modelId="{9A544C98-8D0A-4145-96CB-B92AFC2B01C7}">
      <dsp:nvSpPr>
        <dsp:cNvPr id="0" name=""/>
        <dsp:cNvSpPr/>
      </dsp:nvSpPr>
      <dsp:spPr>
        <a:xfrm>
          <a:off x="2996380" y="3705894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Equity partner[s] contribute private capital to build in exchange for credits</a:t>
          </a:r>
        </a:p>
      </dsp:txBody>
      <dsp:txXfrm>
        <a:off x="3566825" y="3705894"/>
        <a:ext cx="1711335" cy="1140890"/>
      </dsp:txXfrm>
    </dsp:sp>
    <dsp:sp modelId="{5508CAF3-E432-47DE-9435-392C1D701666}">
      <dsp:nvSpPr>
        <dsp:cNvPr id="0" name=""/>
        <dsp:cNvSpPr/>
      </dsp:nvSpPr>
      <dsp:spPr>
        <a:xfrm>
          <a:off x="5449294" y="3705894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Credits cannot be claimed until properties are built and begin lease-up</a:t>
          </a:r>
        </a:p>
      </dsp:txBody>
      <dsp:txXfrm>
        <a:off x="6019739" y="3705894"/>
        <a:ext cx="1711335" cy="1140890"/>
      </dsp:txXfrm>
    </dsp:sp>
    <dsp:sp modelId="{41C44206-BAAD-4660-8A86-0EC7DC2A0222}">
      <dsp:nvSpPr>
        <dsp:cNvPr id="0" name=""/>
        <dsp:cNvSpPr/>
      </dsp:nvSpPr>
      <dsp:spPr>
        <a:xfrm>
          <a:off x="7902208" y="3705894"/>
          <a:ext cx="2852225" cy="114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HFA has oversight obligation for 15- to 30-year period with claw backs</a:t>
          </a:r>
        </a:p>
      </dsp:txBody>
      <dsp:txXfrm>
        <a:off x="8472653" y="3705894"/>
        <a:ext cx="1711335" cy="114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77FE-3924-FC41-8990-0A126FA7CF96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2807-A3A7-904B-B24A-B0FEDDC00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AEF9-FC9C-46A5-8E1F-47232C80066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44F-8CCC-44AA-B5BD-8C3CCAC2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8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1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27C4-89F0-8A41-8C36-A0AE11827969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66D6-7847-014C-95E6-0C74BF120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DDA6-28CE-4DDD-ABE2-2CE852C0B471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036C-FE4B-493F-B61C-BA64A07D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01329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4546600"/>
            <a:ext cx="9144000" cy="2311400"/>
          </a:xfrm>
          <a:prstGeom prst="rect">
            <a:avLst/>
          </a:prstGeom>
          <a:solidFill>
            <a:srgbClr val="E2412E"/>
          </a:solidFill>
          <a:ln>
            <a:noFill/>
          </a:ln>
          <a:effectLst>
            <a:outerShdw blurRad="40000" dist="23000" dir="5400000" rotWithShape="0">
              <a:srgbClr val="008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6601"/>
            <a:ext cx="7772400" cy="14700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Virginia Housing Opportunity Tax Credit </a:t>
            </a:r>
            <a:endParaRPr lang="en-US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672702"/>
            <a:ext cx="6400800" cy="620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 descr="SUG_logo_RGB_FP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08387"/>
            <a:ext cx="3352800" cy="14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31775"/>
            <a:ext cx="8229600" cy="10461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Sugar Creek Overview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200" y="1559631"/>
            <a:ext cx="8229600" cy="4264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 Light"/>
                <a:cs typeface="Calibri Light"/>
              </a:rPr>
              <a:t>Sugar Creek is a national leader in state low-income housing tax credit investments that benefit working families and fixed-income seniors.</a:t>
            </a:r>
          </a:p>
          <a:p>
            <a:pPr marL="457200" indent="-255905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sz="2400" i="1" dirty="0">
                <a:latin typeface="Calibri"/>
                <a:cs typeface="Calibri"/>
              </a:rPr>
              <a:t>Investing in 12+ states</a:t>
            </a:r>
            <a:endParaRPr lang="en-US" sz="2400" i="1" dirty="0">
              <a:latin typeface="Calibri"/>
              <a:ea typeface="Calibri"/>
              <a:cs typeface="Calibri"/>
            </a:endParaRPr>
          </a:p>
          <a:p>
            <a:pPr marL="457200" indent="-255905">
              <a:spcBef>
                <a:spcPts val="6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sz="2400" i="1" dirty="0">
                <a:latin typeface="Calibri"/>
                <a:ea typeface="Calibri"/>
                <a:cs typeface="Calibri"/>
              </a:rPr>
              <a:t>Provide equity up front</a:t>
            </a:r>
          </a:p>
          <a:p>
            <a:pPr marL="457200" indent="-255905">
              <a:spcBef>
                <a:spcPts val="600"/>
              </a:spcBef>
              <a:spcAft>
                <a:spcPts val="1800"/>
              </a:spcAft>
              <a:buClr>
                <a:srgbClr val="E0601F"/>
              </a:buClr>
              <a:buFont typeface="Lucida Grande"/>
              <a:buChar char="□"/>
            </a:pPr>
            <a:r>
              <a:rPr lang="en-US" sz="2400" i="1" dirty="0">
                <a:latin typeface="Calibri"/>
                <a:cs typeface="Calibri"/>
              </a:rPr>
              <a:t>Active in legislative advocacy</a:t>
            </a:r>
            <a:endParaRPr lang="en-US" sz="2400" i="1" dirty="0">
              <a:latin typeface="Calibri"/>
              <a:ea typeface="Calibri"/>
              <a:cs typeface="Calibri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buClr>
                <a:srgbClr val="E0601F"/>
              </a:buClr>
              <a:buNone/>
            </a:pPr>
            <a:r>
              <a:rPr lang="en-US" sz="2400" dirty="0">
                <a:latin typeface="Calibri Light"/>
                <a:cs typeface="Calibri Light"/>
              </a:rPr>
              <a:t>Our work shows that the most efficient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Clr>
                <a:srgbClr val="E0601F"/>
              </a:buClr>
              <a:buNone/>
            </a:pPr>
            <a:r>
              <a:rPr lang="en-US" sz="2400" dirty="0">
                <a:latin typeface="Calibri Light"/>
                <a:cs typeface="Calibri Light"/>
              </a:rPr>
              <a:t>way to leverage the federal LIHTC is with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Clr>
                <a:srgbClr val="E0601F"/>
              </a:buClr>
              <a:buNone/>
            </a:pPr>
            <a:r>
              <a:rPr lang="en-US" sz="2400" dirty="0">
                <a:latin typeface="Calibri Light"/>
                <a:cs typeface="Calibri Light"/>
              </a:rPr>
              <a:t>a state LIHTC.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E0601F"/>
              </a:buClr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>
              <a:buNone/>
            </a:pP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6426200"/>
            <a:ext cx="9144000" cy="431800"/>
          </a:xfrm>
          <a:prstGeom prst="rect">
            <a:avLst/>
          </a:prstGeom>
          <a:solidFill>
            <a:srgbClr val="E2412E"/>
          </a:solidFill>
          <a:ln>
            <a:noFill/>
          </a:ln>
          <a:effectLst>
            <a:outerShdw blurRad="40000" dist="23000" dir="5400000" rotWithShape="0">
              <a:srgbClr val="008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liverHou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854"/>
          <a:stretch/>
        </p:blipFill>
        <p:spPr>
          <a:xfrm>
            <a:off x="7375168" y="3421504"/>
            <a:ext cx="3305532" cy="2204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6477002"/>
            <a:ext cx="9144000" cy="398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152404"/>
            <a:ext cx="1534357" cy="6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0B9BD4-3E97-4DB1-9255-15F2A40E1B28}"/>
              </a:ext>
            </a:extLst>
          </p:cNvPr>
          <p:cNvSpPr txBox="1">
            <a:spLocks/>
          </p:cNvSpPr>
          <p:nvPr/>
        </p:nvSpPr>
        <p:spPr>
          <a:xfrm>
            <a:off x="5006109" y="189348"/>
            <a:ext cx="5661891" cy="78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Program Design – Housing Opportunity Tax Credit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EFB65B-7C32-4420-B704-20D272631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966072"/>
              </p:ext>
            </p:extLst>
          </p:nvPr>
        </p:nvGraphicFramePr>
        <p:xfrm>
          <a:off x="770467" y="719666"/>
          <a:ext cx="107611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482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E932DC-8249-4326-448C-4E4EAAF8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85762"/>
            <a:ext cx="108108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EA54BC-0C97-09A6-10DE-95351E69D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7"/>
          <a:stretch/>
        </p:blipFill>
        <p:spPr bwMode="auto">
          <a:xfrm>
            <a:off x="3987" y="325191"/>
            <a:ext cx="12188013" cy="6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6477002"/>
            <a:ext cx="9144000" cy="398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152404"/>
            <a:ext cx="1534357" cy="6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0B9BD4-3E97-4DB1-9255-15F2A40E1B28}"/>
              </a:ext>
            </a:extLst>
          </p:cNvPr>
          <p:cNvSpPr txBox="1">
            <a:spLocks/>
          </p:cNvSpPr>
          <p:nvPr/>
        </p:nvSpPr>
        <p:spPr>
          <a:xfrm>
            <a:off x="3330832" y="414545"/>
            <a:ext cx="6797964" cy="997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How State Credit Can Benefit 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9% Rural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211E3DC-4A51-40BA-97FD-75C3300CC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669290"/>
              </p:ext>
            </p:extLst>
          </p:nvPr>
        </p:nvGraphicFramePr>
        <p:xfrm>
          <a:off x="4498108" y="1580283"/>
          <a:ext cx="3081769" cy="35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2E4138-35CC-4C7A-BC27-F6D635C93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44266"/>
              </p:ext>
            </p:extLst>
          </p:nvPr>
        </p:nvGraphicFramePr>
        <p:xfrm>
          <a:off x="2023850" y="1580283"/>
          <a:ext cx="3112725" cy="35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3D8B58-0AF0-48BD-B66D-F4C650A0A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89418"/>
              </p:ext>
            </p:extLst>
          </p:nvPr>
        </p:nvGraphicFramePr>
        <p:xfrm>
          <a:off x="6972366" y="1556470"/>
          <a:ext cx="3081769" cy="360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BFFFD0B-2559-46A6-ADAE-5B9F1CB06D9A}"/>
              </a:ext>
            </a:extLst>
          </p:cNvPr>
          <p:cNvSpPr txBox="1">
            <a:spLocks/>
          </p:cNvSpPr>
          <p:nvPr/>
        </p:nvSpPr>
        <p:spPr>
          <a:xfrm>
            <a:off x="2569294" y="5135417"/>
            <a:ext cx="2021838" cy="398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No State Credit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2A8871-BD8C-42AF-9D56-8292709F1631}"/>
              </a:ext>
            </a:extLst>
          </p:cNvPr>
          <p:cNvSpPr txBox="1">
            <a:spLocks/>
          </p:cNvSpPr>
          <p:nvPr/>
        </p:nvSpPr>
        <p:spPr>
          <a:xfrm>
            <a:off x="5273790" y="5091296"/>
            <a:ext cx="1530404" cy="692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State Credit Gap Filler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83EACC-E73E-4400-92F2-02A9653222BB}"/>
              </a:ext>
            </a:extLst>
          </p:cNvPr>
          <p:cNvSpPr txBox="1">
            <a:spLocks/>
          </p:cNvSpPr>
          <p:nvPr/>
        </p:nvSpPr>
        <p:spPr>
          <a:xfrm>
            <a:off x="7590484" y="5091295"/>
            <a:ext cx="1845531" cy="692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State Credit Match</a:t>
            </a:r>
          </a:p>
        </p:txBody>
      </p:sp>
    </p:spTree>
    <p:extLst>
      <p:ext uri="{BB962C8B-B14F-4D97-AF65-F5344CB8AC3E}">
        <p14:creationId xmlns:p14="http://schemas.microsoft.com/office/powerpoint/2010/main" val="243309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500" y="188049"/>
            <a:ext cx="9144000" cy="1247051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Calibri"/>
                <a:cs typeface="Calibri"/>
              </a:rPr>
              <a:t>A few key points: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60500" y="1231900"/>
            <a:ext cx="9055100" cy="4858952"/>
          </a:xfrm>
        </p:spPr>
        <p:txBody>
          <a:bodyPr>
            <a:normAutofit/>
          </a:bodyPr>
          <a:lstStyle/>
          <a:p>
            <a:pPr marL="457200" indent="-256032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dirty="0">
                <a:latin typeface="Calibri"/>
                <a:cs typeface="Calibri"/>
              </a:rPr>
              <a:t>A tool in the economic development toolbox</a:t>
            </a:r>
          </a:p>
          <a:p>
            <a:pPr marL="914400" lvl="1" indent="-256032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dirty="0">
                <a:latin typeface="Calibri"/>
                <a:cs typeface="Calibri"/>
              </a:rPr>
              <a:t>Businesses cannot invest or expand without a workforce</a:t>
            </a:r>
          </a:p>
          <a:p>
            <a:pPr marL="658368" lvl="1" indent="0">
              <a:spcBef>
                <a:spcPts val="1200"/>
              </a:spcBef>
              <a:buClr>
                <a:srgbClr val="E0601F"/>
              </a:buClr>
              <a:buNone/>
            </a:pPr>
            <a:endParaRPr lang="en-US" dirty="0">
              <a:latin typeface="Calibri"/>
              <a:cs typeface="Calibri"/>
            </a:endParaRPr>
          </a:p>
          <a:p>
            <a:pPr marL="457200" indent="-256032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dirty="0">
                <a:latin typeface="Calibri"/>
                <a:cs typeface="Calibri"/>
              </a:rPr>
              <a:t>Private alternative to gov’t-built and gov’t-run housing</a:t>
            </a:r>
          </a:p>
          <a:p>
            <a:pPr marL="201168" indent="0">
              <a:spcBef>
                <a:spcPts val="1200"/>
              </a:spcBef>
              <a:buClr>
                <a:srgbClr val="E0601F"/>
              </a:buClr>
              <a:buNone/>
            </a:pPr>
            <a:endParaRPr lang="en-US" dirty="0">
              <a:latin typeface="Calibri"/>
              <a:cs typeface="Calibri"/>
            </a:endParaRPr>
          </a:p>
          <a:p>
            <a:pPr marL="457200" indent="-256032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dirty="0">
                <a:cs typeface="Calibri"/>
              </a:rPr>
              <a:t>30+ year history of success: state oversight (claw back); investor oversight; waiting list for new projects</a:t>
            </a:r>
          </a:p>
          <a:p>
            <a:pPr marL="201168" indent="0">
              <a:spcBef>
                <a:spcPts val="1200"/>
              </a:spcBef>
              <a:buClr>
                <a:srgbClr val="E0601F"/>
              </a:buClr>
              <a:buNone/>
            </a:pPr>
            <a:endParaRPr lang="en-US" dirty="0">
              <a:cs typeface="Calibri"/>
            </a:endParaRPr>
          </a:p>
          <a:p>
            <a:pPr marL="457200" indent="-256032">
              <a:spcBef>
                <a:spcPts val="1200"/>
              </a:spcBef>
              <a:buClr>
                <a:srgbClr val="E0601F"/>
              </a:buClr>
              <a:buFont typeface="Lucida Grande"/>
              <a:buChar char="□"/>
            </a:pPr>
            <a:r>
              <a:rPr lang="en-US" dirty="0">
                <a:latin typeface="Calibri"/>
                <a:cs typeface="Calibri"/>
              </a:rPr>
              <a:t>The private market can’t solve the supply issue</a:t>
            </a:r>
          </a:p>
          <a:p>
            <a:pPr marL="658368" lvl="1" indent="0">
              <a:spcBef>
                <a:spcPts val="1200"/>
              </a:spcBef>
              <a:buClr>
                <a:srgbClr val="E0601F"/>
              </a:buClr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E0601F"/>
              </a:buClr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>
              <a:buNone/>
            </a:pP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6426200"/>
            <a:ext cx="9144000" cy="431800"/>
          </a:xfrm>
          <a:prstGeom prst="rect">
            <a:avLst/>
          </a:prstGeom>
          <a:solidFill>
            <a:srgbClr val="E2412E"/>
          </a:solidFill>
          <a:ln>
            <a:noFill/>
          </a:ln>
          <a:effectLst>
            <a:outerShdw blurRad="40000" dist="23000" dir="5400000" rotWithShape="0">
              <a:srgbClr val="008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UG_logo_RGB_FPO.jpg">
            <a:extLst>
              <a:ext uri="{FF2B5EF4-FFF2-40B4-BE49-F238E27FC236}">
                <a16:creationId xmlns:a16="http://schemas.microsoft.com/office/drawing/2014/main" id="{83534FD2-AFDB-417C-8782-48C9F952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4" y="5519405"/>
            <a:ext cx="1943506" cy="8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8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0f01c0-95d3-4879-91fc-22418b2f42d4" xsi:nil="true"/>
    <lcf76f155ced4ddcb4097134ff3c332f xmlns="5b0a9866-6804-4ec5-a6e6-c43f8bb0151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98B7E11DEA94480BC7B8AB13AC793" ma:contentTypeVersion="12" ma:contentTypeDescription="Create a new document." ma:contentTypeScope="" ma:versionID="b284998a121c8090489851db6545ee66">
  <xsd:schema xmlns:xsd="http://www.w3.org/2001/XMLSchema" xmlns:xs="http://www.w3.org/2001/XMLSchema" xmlns:p="http://schemas.microsoft.com/office/2006/metadata/properties" xmlns:ns2="5b0a9866-6804-4ec5-a6e6-c43f8bb0151c" xmlns:ns3="b80f01c0-95d3-4879-91fc-22418b2f42d4" targetNamespace="http://schemas.microsoft.com/office/2006/metadata/properties" ma:root="true" ma:fieldsID="33e694707120410d8588232776081cb2" ns2:_="" ns3:_="">
    <xsd:import namespace="5b0a9866-6804-4ec5-a6e6-c43f8bb0151c"/>
    <xsd:import namespace="b80f01c0-95d3-4879-91fc-22418b2f4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a9866-6804-4ec5-a6e6-c43f8bb01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b47aebc-f1d3-4000-95ed-5bfb3ccd8f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f01c0-95d3-4879-91fc-22418b2f4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7e9a39-1e45-4361-9016-8bacd8eb442a}" ma:internalName="TaxCatchAll" ma:showField="CatchAllData" ma:web="b80f01c0-95d3-4879-91fc-22418b2f4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DC4BEF-EAA5-4AD0-B798-37375B126F2D}">
  <ds:schemaRefs>
    <ds:schemaRef ds:uri="http://purl.org/dc/dcmitype/"/>
    <ds:schemaRef ds:uri="b80f01c0-95d3-4879-91fc-22418b2f42d4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a1bd0b7-9f42-494c-9c5f-5879b48f046d"/>
    <ds:schemaRef ds:uri="http://schemas.microsoft.com/office/infopath/2007/PartnerControls"/>
    <ds:schemaRef ds:uri="http://schemas.openxmlformats.org/package/2006/metadata/core-properties"/>
    <ds:schemaRef ds:uri="5b0a9866-6804-4ec5-a6e6-c43f8bb0151c"/>
  </ds:schemaRefs>
</ds:datastoreItem>
</file>

<file path=customXml/itemProps2.xml><?xml version="1.0" encoding="utf-8"?>
<ds:datastoreItem xmlns:ds="http://schemas.openxmlformats.org/officeDocument/2006/customXml" ds:itemID="{DA9B1AFC-2701-4D34-AFB9-CD2E72E5D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a9866-6804-4ec5-a6e6-c43f8bb0151c"/>
    <ds:schemaRef ds:uri="b80f01c0-95d3-4879-91fc-22418b2f4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DCBA0A-4F22-4C70-BA93-1D55A2CA27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21422</TotalTime>
  <Words>265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Lucida Grande</vt:lpstr>
      <vt:lpstr>Office Theme</vt:lpstr>
      <vt:lpstr>1_Office Theme</vt:lpstr>
      <vt:lpstr>Virginia Housing Opportunity Tax Credit </vt:lpstr>
      <vt:lpstr>Sugar Creek Overview</vt:lpstr>
      <vt:lpstr>PowerPoint Presentation</vt:lpstr>
      <vt:lpstr>PowerPoint Presentation</vt:lpstr>
      <vt:lpstr>PowerPoint Presentation</vt:lpstr>
      <vt:lpstr>PowerPoint Presentation</vt:lpstr>
      <vt:lpstr>A few key points:</vt:lpstr>
    </vt:vector>
  </TitlesOfParts>
  <Company>Fister,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Fister</dc:creator>
  <cp:lastModifiedBy>Susan Gaston</cp:lastModifiedBy>
  <cp:revision>80</cp:revision>
  <cp:lastPrinted>2022-04-11T21:10:05Z</cp:lastPrinted>
  <dcterms:created xsi:type="dcterms:W3CDTF">2011-09-01T21:07:45Z</dcterms:created>
  <dcterms:modified xsi:type="dcterms:W3CDTF">2024-08-14T15:35:55Z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0x0101003E636A8250344F4394F7E94AB24E09C7</vt:lpwstr>
  </property>
  <property fmtid="{D5CDD505-2E9C-101B-9397-08002B2CF9AE}" pid="3" name="Order">
    <vt:r8>6000</vt:r8>
  </property>
</Properties>
</file>